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9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12192000" cy="6858000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50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89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5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9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44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77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17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82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8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9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14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3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359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5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9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8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18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81FC06-859C-4FC8-A739-67FFCDFBF92D}" type="datetimeFigureOut">
              <a:rPr lang="it-IT" smtClean="0"/>
              <a:t>29/11/2015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0BB481-6693-4B76-BC81-F7E746EEA5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09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1519687"/>
          </a:xfrm>
        </p:spPr>
        <p:txBody>
          <a:bodyPr/>
          <a:lstStyle/>
          <a:p>
            <a:r>
              <a:rPr lang="it-IT" dirty="0"/>
              <a:t>- Il cane anziano -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4955" y="3416061"/>
            <a:ext cx="8825658" cy="222274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Dott.ssa </a:t>
            </a:r>
            <a:r>
              <a:rPr lang="it-IT" dirty="0" smtClean="0">
                <a:solidFill>
                  <a:srgbClr val="FFFF00"/>
                </a:solidFill>
              </a:rPr>
              <a:t>D’Alba Paola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Medico veterinario libero professionista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Diplomata ESVPS (</a:t>
            </a:r>
            <a:r>
              <a:rPr lang="it-IT" dirty="0" err="1">
                <a:solidFill>
                  <a:srgbClr val="FFFF00"/>
                </a:solidFill>
              </a:rPr>
              <a:t>E</a:t>
            </a:r>
            <a:r>
              <a:rPr lang="it-IT" dirty="0" err="1" smtClean="0">
                <a:solidFill>
                  <a:srgbClr val="FFFF00"/>
                </a:solidFill>
              </a:rPr>
              <a:t>uropean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</a:t>
            </a:r>
            <a:r>
              <a:rPr lang="it-IT" dirty="0" err="1" smtClean="0">
                <a:solidFill>
                  <a:srgbClr val="FFFF00"/>
                </a:solidFill>
              </a:rPr>
              <a:t>cool</a:t>
            </a:r>
            <a:r>
              <a:rPr lang="it-IT" dirty="0" smtClean="0">
                <a:solidFill>
                  <a:srgbClr val="FFFF00"/>
                </a:solidFill>
              </a:rPr>
              <a:t> of </a:t>
            </a:r>
            <a:r>
              <a:rPr lang="it-IT" dirty="0" err="1">
                <a:solidFill>
                  <a:srgbClr val="FFFF00"/>
                </a:solidFill>
              </a:rPr>
              <a:t>V</a:t>
            </a:r>
            <a:r>
              <a:rPr lang="it-IT" dirty="0" err="1" smtClean="0">
                <a:solidFill>
                  <a:srgbClr val="FFFF00"/>
                </a:solidFill>
              </a:rPr>
              <a:t>eterinary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P</a:t>
            </a:r>
            <a:r>
              <a:rPr lang="it-IT" dirty="0" err="1" smtClean="0">
                <a:solidFill>
                  <a:srgbClr val="FFFF00"/>
                </a:solidFill>
              </a:rPr>
              <a:t>ostgraduated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S</a:t>
            </a:r>
            <a:r>
              <a:rPr lang="it-IT" dirty="0" err="1" smtClean="0">
                <a:solidFill>
                  <a:srgbClr val="FFFF00"/>
                </a:solidFill>
              </a:rPr>
              <a:t>tudies</a:t>
            </a:r>
            <a:r>
              <a:rPr lang="it-IT" dirty="0" smtClean="0">
                <a:solidFill>
                  <a:srgbClr val="FFFF00"/>
                </a:solidFill>
              </a:rPr>
              <a:t>) </a:t>
            </a:r>
            <a:r>
              <a:rPr lang="it-IT" dirty="0">
                <a:solidFill>
                  <a:srgbClr val="FFFF00"/>
                </a:solidFill>
              </a:rPr>
              <a:t>in General </a:t>
            </a:r>
            <a:r>
              <a:rPr lang="it-IT" dirty="0" err="1">
                <a:solidFill>
                  <a:srgbClr val="FFFF00"/>
                </a:solidFill>
              </a:rPr>
              <a:t>Practitioner</a:t>
            </a:r>
            <a:r>
              <a:rPr lang="it-IT" dirty="0">
                <a:solidFill>
                  <a:srgbClr val="FFFF00"/>
                </a:solidFill>
              </a:rPr>
              <a:t> Certificate in </a:t>
            </a:r>
            <a:r>
              <a:rPr lang="it-IT" dirty="0" err="1">
                <a:solidFill>
                  <a:srgbClr val="FFFF00"/>
                </a:solidFill>
              </a:rPr>
              <a:t>Animal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Behaviour</a:t>
            </a:r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Educatore cinofilo primo livello SIUA (</a:t>
            </a:r>
            <a:r>
              <a:rPr lang="it-IT" dirty="0">
                <a:solidFill>
                  <a:srgbClr val="FFFF00"/>
                </a:solidFill>
              </a:rPr>
              <a:t>S</a:t>
            </a:r>
            <a:r>
              <a:rPr lang="it-IT" dirty="0" smtClean="0">
                <a:solidFill>
                  <a:srgbClr val="FFFF00"/>
                </a:solidFill>
              </a:rPr>
              <a:t>cuola Interazione Uomo </a:t>
            </a:r>
            <a:r>
              <a:rPr lang="it-IT" dirty="0" err="1" smtClean="0">
                <a:solidFill>
                  <a:srgbClr val="FFFF00"/>
                </a:solidFill>
              </a:rPr>
              <a:t>Amimale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</a:p>
          <a:p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e Prognosi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3" y="3077225"/>
            <a:ext cx="8825659" cy="3416300"/>
          </a:xfrm>
        </p:spPr>
        <p:txBody>
          <a:bodyPr/>
          <a:lstStyle/>
          <a:p>
            <a:r>
              <a:rPr lang="it-IT" dirty="0"/>
              <a:t>L’</a:t>
            </a:r>
            <a:r>
              <a:rPr lang="it-IT" i="1" dirty="0"/>
              <a:t>evoluzione </a:t>
            </a:r>
            <a:r>
              <a:rPr lang="it-IT" dirty="0"/>
              <a:t>è lenta, comporta </a:t>
            </a:r>
            <a:r>
              <a:rPr lang="it-IT" dirty="0" smtClean="0"/>
              <a:t>la disorganizzazione </a:t>
            </a:r>
            <a:r>
              <a:rPr lang="it-IT" dirty="0"/>
              <a:t>progressiva </a:t>
            </a:r>
            <a:r>
              <a:rPr lang="it-IT" dirty="0" smtClean="0"/>
              <a:t>dei comportamenti!</a:t>
            </a:r>
          </a:p>
          <a:p>
            <a:endParaRPr lang="it-IT" dirty="0"/>
          </a:p>
          <a:p>
            <a:r>
              <a:rPr lang="it-IT" dirty="0"/>
              <a:t>La </a:t>
            </a:r>
            <a:r>
              <a:rPr lang="it-IT" i="1" dirty="0"/>
              <a:t>prognosi </a:t>
            </a:r>
            <a:r>
              <a:rPr lang="it-IT" dirty="0"/>
              <a:t>è infausta, </a:t>
            </a:r>
            <a:r>
              <a:rPr lang="it-IT" dirty="0" smtClean="0"/>
              <a:t>la guarigione </a:t>
            </a:r>
            <a:r>
              <a:rPr lang="it-IT" dirty="0"/>
              <a:t>non è possibile</a:t>
            </a:r>
            <a:r>
              <a:rPr lang="it-IT" dirty="0" smtClean="0"/>
              <a:t>!</a:t>
            </a:r>
          </a:p>
          <a:p>
            <a:endParaRPr lang="it-IT" dirty="0"/>
          </a:p>
          <a:p>
            <a:r>
              <a:rPr lang="it-IT" dirty="0"/>
              <a:t>Il </a:t>
            </a:r>
            <a:r>
              <a:rPr lang="it-IT" i="1" dirty="0"/>
              <a:t>trattamento </a:t>
            </a:r>
            <a:r>
              <a:rPr lang="it-IT" dirty="0"/>
              <a:t>precoce rallenta </a:t>
            </a:r>
            <a:r>
              <a:rPr lang="it-IT" dirty="0" smtClean="0"/>
              <a:t>la progressione </a:t>
            </a:r>
            <a:r>
              <a:rPr lang="it-IT" dirty="0"/>
              <a:t>della patologia!</a:t>
            </a:r>
          </a:p>
        </p:txBody>
      </p:sp>
    </p:spTree>
    <p:extLst>
      <p:ext uri="{BB962C8B-B14F-4D97-AF65-F5344CB8AC3E}">
        <p14:creationId xmlns:p14="http://schemas.microsoft.com/office/powerpoint/2010/main" val="279756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dirty="0" smtClean="0"/>
              <a:t>Sindrome Confusionale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878921"/>
            <a:ext cx="4474321" cy="289322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it-IT" dirty="0"/>
          </a:p>
          <a:p>
            <a:pPr marL="0" indent="0">
              <a:buNone/>
            </a:pPr>
            <a:endParaRPr lang="it-IT" i="1" dirty="0"/>
          </a:p>
          <a:p>
            <a:pPr marL="457200" lvl="1" indent="0">
              <a:buNone/>
            </a:pPr>
            <a:r>
              <a:rPr lang="it-IT" sz="1800" dirty="0"/>
              <a:t>Nessuna predisposizione legata all’età </a:t>
            </a:r>
            <a:r>
              <a:rPr lang="it-IT" sz="1800" dirty="0" smtClean="0"/>
              <a:t>o al </a:t>
            </a:r>
            <a:r>
              <a:rPr lang="it-IT" sz="1800" dirty="0"/>
              <a:t>sesso </a:t>
            </a:r>
            <a:r>
              <a:rPr lang="it-IT" sz="1800" dirty="0" smtClean="0"/>
              <a:t>del cane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192" y="3139808"/>
            <a:ext cx="4623939" cy="34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5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358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/>
              <a:t>Comportamento </a:t>
            </a:r>
            <a:r>
              <a:rPr lang="it-IT" dirty="0" smtClean="0"/>
              <a:t>eliminatorio(eliminazione </a:t>
            </a:r>
            <a:r>
              <a:rPr lang="it-IT" dirty="0"/>
              <a:t>inappropriata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Il sonno (il cane dorme il giorno e interagisce </a:t>
            </a:r>
            <a:r>
              <a:rPr lang="it-IT" dirty="0" smtClean="0"/>
              <a:t>la notte</a:t>
            </a:r>
            <a:r>
              <a:rPr lang="it-IT" dirty="0"/>
              <a:t>, non è presente alterazione del ciclo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Comportamento esploratorio (il cane </a:t>
            </a:r>
            <a:r>
              <a:rPr lang="it-IT" dirty="0" smtClean="0"/>
              <a:t>si pone </a:t>
            </a:r>
            <a:r>
              <a:rPr lang="it-IT" dirty="0"/>
              <a:t>dal lato sbagliato della porta di uscita, </a:t>
            </a:r>
            <a:r>
              <a:rPr lang="it-IT" dirty="0" smtClean="0"/>
              <a:t>non trova </a:t>
            </a:r>
            <a:r>
              <a:rPr lang="it-IT" dirty="0"/>
              <a:t>la cuccia o la ciotola, si perde durante </a:t>
            </a:r>
            <a:r>
              <a:rPr lang="it-IT" dirty="0" smtClean="0"/>
              <a:t>la passeggiata)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Interazioni sociali (modificazione </a:t>
            </a:r>
            <a:r>
              <a:rPr lang="it-IT" dirty="0" smtClean="0"/>
              <a:t>della capacità </a:t>
            </a:r>
            <a:r>
              <a:rPr lang="it-IT" dirty="0"/>
              <a:t>di emettere e comprendere i messaggi </a:t>
            </a:r>
            <a:r>
              <a:rPr lang="it-IT" dirty="0" smtClean="0"/>
              <a:t>- alterazione </a:t>
            </a:r>
            <a:r>
              <a:rPr lang="it-IT" dirty="0"/>
              <a:t>della comunicazione </a:t>
            </a:r>
            <a:r>
              <a:rPr lang="it-IT" dirty="0" smtClean="0"/>
              <a:t>-)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Perdita degli </a:t>
            </a:r>
            <a:r>
              <a:rPr lang="it-IT" dirty="0" err="1" smtClean="0"/>
              <a:t>pprendimenti</a:t>
            </a:r>
            <a:r>
              <a:rPr lang="it-IT" dirty="0" smtClean="0"/>
              <a:t> </a:t>
            </a:r>
            <a:r>
              <a:rPr lang="it-IT" dirty="0"/>
              <a:t>(il Nome, il Vieni, il Seduto)</a:t>
            </a:r>
          </a:p>
        </p:txBody>
      </p:sp>
    </p:spTree>
    <p:extLst>
      <p:ext uri="{BB962C8B-B14F-4D97-AF65-F5344CB8AC3E}">
        <p14:creationId xmlns:p14="http://schemas.microsoft.com/office/powerpoint/2010/main" val="68884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Prognosi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endParaRPr lang="it-IT" i="1" dirty="0"/>
          </a:p>
          <a:p>
            <a:pPr lvl="1"/>
            <a:r>
              <a:rPr lang="it-IT" dirty="0"/>
              <a:t>La sintomatologia evolve in modo </a:t>
            </a:r>
            <a:r>
              <a:rPr lang="it-IT" dirty="0" smtClean="0"/>
              <a:t>episodico (il </a:t>
            </a:r>
            <a:r>
              <a:rPr lang="it-IT" dirty="0"/>
              <a:t>cane appare confuso per ore o giorni, poi torna normale)</a:t>
            </a:r>
          </a:p>
          <a:p>
            <a:pPr lvl="1"/>
            <a:r>
              <a:rPr lang="it-IT" dirty="0"/>
              <a:t>La prognosi è infausta, la guarigione non </a:t>
            </a:r>
            <a:r>
              <a:rPr lang="it-IT" dirty="0" smtClean="0"/>
              <a:t>è possibile</a:t>
            </a:r>
            <a:r>
              <a:rPr lang="it-IT" dirty="0"/>
              <a:t>!</a:t>
            </a:r>
          </a:p>
          <a:p>
            <a:pPr lvl="1"/>
            <a:r>
              <a:rPr lang="it-IT" dirty="0"/>
              <a:t>Il trattamento </a:t>
            </a:r>
            <a:r>
              <a:rPr lang="it-IT" dirty="0" smtClean="0"/>
              <a:t>precoce favorisce il rallentamento della patologia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1511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4954" y="1173694"/>
            <a:ext cx="8825659" cy="706964"/>
          </a:xfrm>
        </p:spPr>
        <p:txBody>
          <a:bodyPr/>
          <a:lstStyle/>
          <a:p>
            <a:r>
              <a:rPr lang="it-IT" dirty="0"/>
              <a:t>La disfunzione cognitiva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028950"/>
            <a:ext cx="8825659" cy="8715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Terapia </a:t>
            </a:r>
            <a:r>
              <a:rPr lang="it-IT" dirty="0" err="1"/>
              <a:t>feromonale</a:t>
            </a:r>
            <a:r>
              <a:rPr lang="it-IT" dirty="0"/>
              <a:t>, farmacologica e cognitivo-relazionale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26" y="3811491"/>
            <a:ext cx="48482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4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Precocità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031" y="3589338"/>
            <a:ext cx="6946058" cy="2697162"/>
          </a:xfrm>
        </p:spPr>
        <p:txBody>
          <a:bodyPr>
            <a:normAutofit/>
          </a:bodyPr>
          <a:lstStyle/>
          <a:p>
            <a:r>
              <a:rPr lang="it-IT" dirty="0"/>
              <a:t>Sintomi </a:t>
            </a:r>
            <a:r>
              <a:rPr lang="it-IT" dirty="0" smtClean="0"/>
              <a:t>comportamentali e </a:t>
            </a:r>
            <a:r>
              <a:rPr lang="it-IT" dirty="0"/>
              <a:t>lesioni </a:t>
            </a:r>
            <a:r>
              <a:rPr lang="it-IT" dirty="0" smtClean="0"/>
              <a:t>degenerative vanno </a:t>
            </a:r>
            <a:r>
              <a:rPr lang="it-IT" dirty="0"/>
              <a:t>di pari passo</a:t>
            </a:r>
          </a:p>
          <a:p>
            <a:r>
              <a:rPr lang="it-IT" dirty="0" smtClean="0"/>
              <a:t>La </a:t>
            </a:r>
            <a:r>
              <a:rPr lang="it-IT" dirty="0"/>
              <a:t>terapia è tanto </a:t>
            </a:r>
            <a:r>
              <a:rPr lang="it-IT" dirty="0" smtClean="0"/>
              <a:t>più efficace </a:t>
            </a:r>
            <a:r>
              <a:rPr lang="it-IT" dirty="0"/>
              <a:t>quanto più </a:t>
            </a:r>
            <a:r>
              <a:rPr lang="it-IT" dirty="0" smtClean="0"/>
              <a:t>è precoce e deve essere aggressiva utilizzando </a:t>
            </a:r>
            <a:r>
              <a:rPr lang="it-IT" dirty="0"/>
              <a:t>tutti </a:t>
            </a:r>
            <a:r>
              <a:rPr lang="it-IT" dirty="0" smtClean="0"/>
              <a:t>gli strumenti terapeutici a nostra disposizione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764" y="2796089"/>
            <a:ext cx="2911665" cy="38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3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Approccio multimodale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3" y="3800475"/>
            <a:ext cx="6188821" cy="254317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Se sono presenti affezioni organiche, queste devono essere controllate e curate poiché possono aggravare le patologie comportamentali e la relazione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971" y="2872990"/>
            <a:ext cx="3493091" cy="38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5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farmacologica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246437"/>
            <a:ext cx="8825659" cy="225425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Può dilatare </a:t>
            </a:r>
            <a:r>
              <a:rPr lang="it-IT" dirty="0"/>
              <a:t>i tempi </a:t>
            </a:r>
            <a:r>
              <a:rPr lang="it-IT" dirty="0" smtClean="0"/>
              <a:t>di evoluzione </a:t>
            </a:r>
            <a:r>
              <a:rPr lang="it-IT" dirty="0"/>
              <a:t>della </a:t>
            </a:r>
            <a:r>
              <a:rPr lang="it-IT" dirty="0" smtClean="0"/>
              <a:t>patologia</a:t>
            </a:r>
            <a:endParaRPr lang="it-IT" dirty="0"/>
          </a:p>
          <a:p>
            <a:r>
              <a:rPr lang="it-IT" dirty="0" smtClean="0"/>
              <a:t>Può ridurre </a:t>
            </a:r>
            <a:r>
              <a:rPr lang="it-IT" dirty="0"/>
              <a:t>o </a:t>
            </a:r>
            <a:r>
              <a:rPr lang="it-IT" dirty="0" smtClean="0"/>
              <a:t>eliminare </a:t>
            </a:r>
            <a:r>
              <a:rPr lang="it-IT" dirty="0"/>
              <a:t>i </a:t>
            </a:r>
            <a:r>
              <a:rPr lang="it-IT" dirty="0" smtClean="0"/>
              <a:t>sintomi</a:t>
            </a:r>
          </a:p>
          <a:p>
            <a:r>
              <a:rPr lang="it-IT" dirty="0" smtClean="0"/>
              <a:t>Migliora lo stato ansioso</a:t>
            </a:r>
          </a:p>
          <a:p>
            <a:r>
              <a:rPr lang="it-IT" dirty="0" smtClean="0"/>
              <a:t>Può portare ad un recupero della memoria persa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Tutto dipende dal danno neuronale già presente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054349"/>
            <a:ext cx="4171950" cy="35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63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Farmaci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275013"/>
            <a:ext cx="8825659" cy="1882776"/>
          </a:xfrm>
        </p:spPr>
        <p:txBody>
          <a:bodyPr/>
          <a:lstStyle/>
          <a:p>
            <a:r>
              <a:rPr lang="it-IT" dirty="0"/>
              <a:t>Psicotropi</a:t>
            </a:r>
          </a:p>
          <a:p>
            <a:r>
              <a:rPr lang="it-IT" dirty="0" smtClean="0"/>
              <a:t>nutraceutici</a:t>
            </a:r>
            <a:endParaRPr lang="it-IT" dirty="0"/>
          </a:p>
          <a:p>
            <a:r>
              <a:rPr lang="it-IT" dirty="0" smtClean="0"/>
              <a:t>Feromoni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936" y="2235752"/>
            <a:ext cx="3426151" cy="443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Psicotropi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357562"/>
            <a:ext cx="8825659" cy="1928813"/>
          </a:xfrm>
        </p:spPr>
        <p:txBody>
          <a:bodyPr/>
          <a:lstStyle/>
          <a:p>
            <a:r>
              <a:rPr lang="it-IT" dirty="0" err="1" smtClean="0"/>
              <a:t>Selegilina</a:t>
            </a:r>
            <a:endParaRPr lang="it-IT" dirty="0" smtClean="0"/>
          </a:p>
          <a:p>
            <a:r>
              <a:rPr lang="it-IT" dirty="0" err="1"/>
              <a:t>Fluoxetina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408" y="3249976"/>
            <a:ext cx="4002310" cy="35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0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L’invecchiamento fisiologico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3" y="3890971"/>
            <a:ext cx="8825659" cy="3186448"/>
          </a:xfrm>
        </p:spPr>
        <p:txBody>
          <a:bodyPr/>
          <a:lstStyle/>
          <a:p>
            <a:r>
              <a:rPr lang="it-IT" dirty="0"/>
              <a:t>L’invecchiamento è un processo </a:t>
            </a:r>
            <a:r>
              <a:rPr lang="it-IT" dirty="0" smtClean="0"/>
              <a:t>fisiologico, interessa </a:t>
            </a:r>
            <a:r>
              <a:rPr lang="it-IT" dirty="0"/>
              <a:t>tutti gli esseri viventi </a:t>
            </a:r>
            <a:endParaRPr lang="it-IT" dirty="0" smtClean="0"/>
          </a:p>
          <a:p>
            <a:r>
              <a:rPr lang="it-IT" dirty="0" smtClean="0"/>
              <a:t>L’invecchiamento </a:t>
            </a:r>
            <a:r>
              <a:rPr lang="it-IT" dirty="0"/>
              <a:t>facilita la comparsa </a:t>
            </a:r>
            <a:r>
              <a:rPr lang="it-IT" dirty="0" smtClean="0"/>
              <a:t>di alterazioni </a:t>
            </a:r>
            <a:r>
              <a:rPr lang="it-IT" dirty="0"/>
              <a:t>cognitive ed emozionali e </a:t>
            </a:r>
            <a:r>
              <a:rPr lang="it-IT" dirty="0" smtClean="0"/>
              <a:t>aggrava le </a:t>
            </a:r>
            <a:r>
              <a:rPr lang="it-IT" dirty="0"/>
              <a:t>affezioni comportamentali già in </a:t>
            </a:r>
            <a:r>
              <a:rPr lang="it-IT" dirty="0" smtClean="0"/>
              <a:t>atto</a:t>
            </a:r>
          </a:p>
          <a:p>
            <a:r>
              <a:rPr lang="it-IT" dirty="0" smtClean="0"/>
              <a:t>Alla </a:t>
            </a:r>
            <a:r>
              <a:rPr lang="it-IT" dirty="0"/>
              <a:t>base </a:t>
            </a:r>
            <a:r>
              <a:rPr lang="it-IT" dirty="0" smtClean="0"/>
              <a:t>del processo </a:t>
            </a:r>
            <a:r>
              <a:rPr lang="it-IT" dirty="0"/>
              <a:t>di </a:t>
            </a:r>
            <a:r>
              <a:rPr lang="it-IT" dirty="0" smtClean="0"/>
              <a:t>invecchiamento vi sono alterazioni del metabolismo neuronale </a:t>
            </a:r>
            <a:r>
              <a:rPr lang="it-IT" dirty="0"/>
              <a:t>(alterazioni della membrana cellulare, dei </a:t>
            </a:r>
            <a:r>
              <a:rPr lang="it-IT" dirty="0" smtClean="0"/>
              <a:t>recettori e neurotrasmettitori)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57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Nutraceutici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132137"/>
            <a:ext cx="8825659" cy="2597151"/>
          </a:xfrm>
        </p:spPr>
        <p:txBody>
          <a:bodyPr/>
          <a:lstStyle/>
          <a:p>
            <a:r>
              <a:rPr lang="it-IT" dirty="0" err="1"/>
              <a:t>Ginko</a:t>
            </a:r>
            <a:r>
              <a:rPr lang="it-IT" dirty="0"/>
              <a:t> biloba</a:t>
            </a:r>
          </a:p>
          <a:p>
            <a:r>
              <a:rPr lang="it-IT" dirty="0" err="1" smtClean="0"/>
              <a:t>Fosfatidilserina</a:t>
            </a:r>
            <a:endParaRPr lang="it-IT" dirty="0"/>
          </a:p>
          <a:p>
            <a:r>
              <a:rPr lang="it-IT" dirty="0" smtClean="0"/>
              <a:t>Antiossidanti</a:t>
            </a:r>
            <a:endParaRPr lang="it-IT" dirty="0"/>
          </a:p>
          <a:p>
            <a:r>
              <a:rPr lang="it-IT" dirty="0" smtClean="0"/>
              <a:t>Acido </a:t>
            </a:r>
            <a:r>
              <a:rPr lang="it-IT" dirty="0" err="1"/>
              <a:t>docosaesaenoico</a:t>
            </a:r>
            <a:endParaRPr lang="it-IT" dirty="0"/>
          </a:p>
          <a:p>
            <a:r>
              <a:rPr lang="it-IT" dirty="0" smtClean="0"/>
              <a:t>S-</a:t>
            </a:r>
            <a:r>
              <a:rPr lang="it-IT" dirty="0" err="1" smtClean="0"/>
              <a:t>adenosilmetionina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853" y="2783051"/>
            <a:ext cx="3601846" cy="39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Feromoni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814763"/>
            <a:ext cx="8825659" cy="1243012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dirty="0" err="1"/>
              <a:t>dap</a:t>
            </a:r>
            <a:r>
              <a:rPr lang="it-IT" dirty="0"/>
              <a:t> riduce lo </a:t>
            </a:r>
            <a:r>
              <a:rPr lang="it-IT" dirty="0" smtClean="0"/>
              <a:t>stato ansioso</a:t>
            </a:r>
          </a:p>
          <a:p>
            <a:r>
              <a:rPr lang="it-IT" dirty="0" smtClean="0"/>
              <a:t>Collari e diffusori per ambienti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042" y="2425627"/>
            <a:ext cx="4119907" cy="42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4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cognitivo-relazionale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12117" y="3217863"/>
            <a:ext cx="8825659" cy="2354263"/>
          </a:xfrm>
        </p:spPr>
        <p:txBody>
          <a:bodyPr/>
          <a:lstStyle/>
          <a:p>
            <a:r>
              <a:rPr lang="it-IT" dirty="0" smtClean="0"/>
              <a:t>Viene effettuata con l’aiuto di un istruttore cinofilo </a:t>
            </a:r>
            <a:r>
              <a:rPr lang="it-IT" dirty="0" err="1" smtClean="0"/>
              <a:t>riabilitatore</a:t>
            </a:r>
            <a:endParaRPr lang="it-IT" dirty="0" smtClean="0"/>
          </a:p>
          <a:p>
            <a:r>
              <a:rPr lang="it-IT" dirty="0" smtClean="0"/>
              <a:t>Serve ad aumentare l’autostima del paziente e a migliorare l’opinione che i famigliari hanno del cane, perché l’ansia che esso dimostra viene spesso letta come pigrizia o stupidità</a:t>
            </a:r>
          </a:p>
          <a:p>
            <a:r>
              <a:rPr lang="it-IT" dirty="0"/>
              <a:t>migliora </a:t>
            </a:r>
            <a:r>
              <a:rPr lang="it-IT" dirty="0" err="1"/>
              <a:t>somestesi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dirty="0" err="1" smtClean="0"/>
              <a:t>cinestesi</a:t>
            </a:r>
            <a:r>
              <a:rPr lang="it-IT" dirty="0" smtClean="0"/>
              <a:t> riducendo così anche gli incidenti domestici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0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 cognitivo-relazionale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6404" y="3589338"/>
            <a:ext cx="8825659" cy="2354263"/>
          </a:xfrm>
        </p:spPr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 smtClean="0"/>
              <a:t>solving</a:t>
            </a:r>
            <a:r>
              <a:rPr lang="it-IT" dirty="0" smtClean="0"/>
              <a:t> collaborativi</a:t>
            </a:r>
          </a:p>
          <a:p>
            <a:r>
              <a:rPr lang="it-IT" dirty="0" err="1" smtClean="0"/>
              <a:t>Noseworking</a:t>
            </a:r>
            <a:endParaRPr lang="it-IT" dirty="0"/>
          </a:p>
          <a:p>
            <a:r>
              <a:rPr lang="it-IT" dirty="0" err="1" smtClean="0"/>
              <a:t>Mobilty</a:t>
            </a:r>
            <a:r>
              <a:rPr lang="it-IT" dirty="0" smtClean="0"/>
              <a:t> adeguata all’età del paziente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347" y="2748706"/>
            <a:ext cx="3547431" cy="37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504" y="3443288"/>
            <a:ext cx="4531471" cy="2543175"/>
          </a:xfrm>
        </p:spPr>
        <p:txBody>
          <a:bodyPr>
            <a:normAutofit/>
          </a:bodyPr>
          <a:lstStyle/>
          <a:p>
            <a:r>
              <a:rPr lang="it-IT" dirty="0" smtClean="0"/>
              <a:t>E’ importante che la terapia sia precoce e che agisca su più fronti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Possiamo migliorare la qualità di vita del cane anziano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90" y="2688896"/>
            <a:ext cx="4369986" cy="39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7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L’invecchiamento patologico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65480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Invecchiamento “</a:t>
            </a:r>
            <a:r>
              <a:rPr lang="it-IT" i="1" dirty="0"/>
              <a:t>di successo</a:t>
            </a:r>
            <a:r>
              <a:rPr lang="it-IT" dirty="0"/>
              <a:t>” (la </a:t>
            </a:r>
            <a:r>
              <a:rPr lang="it-IT" dirty="0" smtClean="0"/>
              <a:t>risposta comportamentale </a:t>
            </a:r>
            <a:r>
              <a:rPr lang="it-IT" dirty="0"/>
              <a:t>emessa è corretta ma realizzata </a:t>
            </a:r>
            <a:r>
              <a:rPr lang="it-IT" dirty="0" smtClean="0"/>
              <a:t>più lentamente </a:t>
            </a:r>
            <a:r>
              <a:rPr lang="it-IT" dirty="0"/>
              <a:t>rispetto alle variazioni ambientali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r>
              <a:rPr lang="it-IT" dirty="0"/>
              <a:t>Invecchiamento “</a:t>
            </a:r>
            <a:r>
              <a:rPr lang="it-IT" i="1" dirty="0"/>
              <a:t>non </a:t>
            </a:r>
            <a:r>
              <a:rPr lang="it-IT" i="1" dirty="0" smtClean="0"/>
              <a:t>di successo</a:t>
            </a:r>
            <a:r>
              <a:rPr lang="it-IT" dirty="0"/>
              <a:t>”(processo patologico di involuzione</a:t>
            </a:r>
            <a:r>
              <a:rPr lang="it-IT" dirty="0" smtClean="0"/>
              <a:t>):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Disorganizzazione cognitiva (perdita </a:t>
            </a:r>
            <a:r>
              <a:rPr lang="it-IT" dirty="0" smtClean="0"/>
              <a:t>degli apprendimenti</a:t>
            </a:r>
            <a:r>
              <a:rPr lang="it-IT" dirty="0"/>
              <a:t>, apparizione di comportamenti infantili</a:t>
            </a:r>
            <a:r>
              <a:rPr lang="it-IT" dirty="0" smtClean="0"/>
              <a:t>)</a:t>
            </a:r>
          </a:p>
          <a:p>
            <a:pPr lvl="1"/>
            <a:r>
              <a:rPr lang="it-IT" dirty="0"/>
              <a:t>Disorganizzazione emozionale (stato </a:t>
            </a:r>
            <a:r>
              <a:rPr lang="it-IT" dirty="0" smtClean="0"/>
              <a:t>di agitazione </a:t>
            </a:r>
            <a:r>
              <a:rPr lang="it-IT" dirty="0"/>
              <a:t>scatenato da qualsiasi stimolazione </a:t>
            </a:r>
            <a:r>
              <a:rPr lang="it-IT" dirty="0" smtClean="0"/>
              <a:t>ambientale, riduzione </a:t>
            </a:r>
            <a:r>
              <a:rPr lang="it-IT" dirty="0"/>
              <a:t>del comportamento esploratorio</a:t>
            </a:r>
            <a:r>
              <a:rPr lang="it-IT" dirty="0" smtClean="0"/>
              <a:t>)</a:t>
            </a:r>
          </a:p>
          <a:p>
            <a:pPr lvl="1"/>
            <a:r>
              <a:rPr lang="it-IT" dirty="0"/>
              <a:t>Fluttuazioni dell’umore</a:t>
            </a:r>
          </a:p>
        </p:txBody>
      </p:sp>
    </p:spTree>
    <p:extLst>
      <p:ext uri="{BB962C8B-B14F-4D97-AF65-F5344CB8AC3E}">
        <p14:creationId xmlns:p14="http://schemas.microsoft.com/office/powerpoint/2010/main" val="15002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</a:t>
            </a:r>
            <a:r>
              <a:rPr lang="it-IT" dirty="0" smtClean="0"/>
              <a:t>processo patologico di involuzione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809300"/>
            <a:ext cx="8825659" cy="3210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Può installarsi in seguito all’azione </a:t>
            </a:r>
            <a:r>
              <a:rPr lang="it-IT" dirty="0" smtClean="0"/>
              <a:t>di fattori </a:t>
            </a:r>
            <a:r>
              <a:rPr lang="it-IT" dirty="0" smtClean="0"/>
              <a:t>esterni all’animale </a:t>
            </a:r>
            <a:r>
              <a:rPr lang="it-IT" dirty="0"/>
              <a:t>(termine </a:t>
            </a:r>
            <a:r>
              <a:rPr lang="it-IT" dirty="0" smtClean="0"/>
              <a:t>dell’attività venatoria, di ricerca, variazioni nel nucleo famigliare ad esempio nascita </a:t>
            </a:r>
            <a:r>
              <a:rPr lang="it-IT" dirty="0"/>
              <a:t>di un </a:t>
            </a:r>
            <a:r>
              <a:rPr lang="it-IT" dirty="0" smtClean="0"/>
              <a:t>bambino, </a:t>
            </a:r>
            <a:r>
              <a:rPr lang="it-IT" dirty="0"/>
              <a:t>introduzione di </a:t>
            </a:r>
            <a:r>
              <a:rPr lang="it-IT" dirty="0" smtClean="0"/>
              <a:t>un </a:t>
            </a:r>
            <a:r>
              <a:rPr lang="it-IT" dirty="0" smtClean="0"/>
              <a:t>cucciolo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/>
              <a:t>isolamento del </a:t>
            </a:r>
            <a:r>
              <a:rPr lang="it-IT" dirty="0" smtClean="0"/>
              <a:t>cane perché emana cattivi odori – ad esempio otiti croniche - presenza </a:t>
            </a:r>
            <a:r>
              <a:rPr lang="it-IT" dirty="0"/>
              <a:t>di uno stato </a:t>
            </a:r>
            <a:r>
              <a:rPr lang="it-IT" dirty="0" smtClean="0"/>
              <a:t>ansioso non </a:t>
            </a:r>
            <a:r>
              <a:rPr lang="it-IT" dirty="0"/>
              <a:t>trattato, utilizzo prolungato di </a:t>
            </a:r>
            <a:r>
              <a:rPr lang="it-IT" dirty="0" smtClean="0"/>
              <a:t>farmaci)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Può installarsi in seguito all’azione </a:t>
            </a:r>
            <a:r>
              <a:rPr lang="it-IT" dirty="0" smtClean="0"/>
              <a:t>di fattori </a:t>
            </a:r>
            <a:r>
              <a:rPr lang="it-IT" dirty="0" smtClean="0"/>
              <a:t>interni</a:t>
            </a:r>
            <a:r>
              <a:rPr lang="it-IT" dirty="0" smtClean="0"/>
              <a:t> (alterato </a:t>
            </a:r>
            <a:r>
              <a:rPr lang="it-IT" dirty="0" smtClean="0"/>
              <a:t>metabolismo </a:t>
            </a:r>
            <a:r>
              <a:rPr lang="it-IT" dirty="0"/>
              <a:t>degli ormoni tiroidei, tumori SNC, </a:t>
            </a:r>
            <a:r>
              <a:rPr lang="it-IT" dirty="0"/>
              <a:t>invecchiamento </a:t>
            </a:r>
            <a:r>
              <a:rPr lang="it-IT" dirty="0" smtClean="0"/>
              <a:t>cerebrale, </a:t>
            </a:r>
            <a:r>
              <a:rPr lang="it-IT" dirty="0" err="1" smtClean="0"/>
              <a:t>insufficenza</a:t>
            </a:r>
            <a:r>
              <a:rPr lang="it-IT" dirty="0" smtClean="0"/>
              <a:t> </a:t>
            </a:r>
            <a:r>
              <a:rPr lang="it-IT" dirty="0" smtClean="0"/>
              <a:t>epatica</a:t>
            </a:r>
            <a:r>
              <a:rPr lang="it-IT" dirty="0"/>
              <a:t>/ renale, affezioni algogene </a:t>
            </a:r>
            <a:r>
              <a:rPr lang="it-IT" dirty="0" smtClean="0"/>
              <a:t>croniche)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097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trilogia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r>
              <a:rPr lang="it-IT" i="1" dirty="0" smtClean="0"/>
              <a:t>Alterazioni </a:t>
            </a:r>
            <a:r>
              <a:rPr lang="it-IT" i="1" dirty="0"/>
              <a:t>cognitive, dell’appetito, </a:t>
            </a:r>
            <a:r>
              <a:rPr lang="it-IT" i="1" dirty="0" smtClean="0"/>
              <a:t>del sonno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</a:t>
            </a:r>
            <a:r>
              <a:rPr lang="it-IT" dirty="0"/>
              <a:t>trilogia è presente nella </a:t>
            </a:r>
            <a:r>
              <a:rPr lang="it-IT" dirty="0" smtClean="0"/>
              <a:t>patologie comportamentali </a:t>
            </a:r>
            <a:r>
              <a:rPr lang="it-IT" dirty="0"/>
              <a:t>del cane anziano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La </a:t>
            </a:r>
            <a:r>
              <a:rPr lang="it-IT" dirty="0"/>
              <a:t>trilogia è presente nelle </a:t>
            </a:r>
            <a:r>
              <a:rPr lang="it-IT" dirty="0" smtClean="0"/>
              <a:t>patologie organiche </a:t>
            </a:r>
            <a:r>
              <a:rPr lang="it-IT" dirty="0"/>
              <a:t>del cane anziano (tumori </a:t>
            </a:r>
            <a:r>
              <a:rPr lang="it-IT" dirty="0" smtClean="0"/>
              <a:t>diencefalo 1</a:t>
            </a:r>
            <a:r>
              <a:rPr lang="it-IT" dirty="0"/>
              <a:t>° e 2°, ipotiroidismo, </a:t>
            </a:r>
            <a:r>
              <a:rPr lang="it-IT" i="1" dirty="0"/>
              <a:t>Sindrome di </a:t>
            </a:r>
            <a:r>
              <a:rPr lang="it-IT" i="1" dirty="0" err="1"/>
              <a:t>Cushing</a:t>
            </a:r>
            <a:r>
              <a:rPr lang="it-IT" dirty="0"/>
              <a:t>, forme virali)</a:t>
            </a:r>
          </a:p>
        </p:txBody>
      </p:sp>
    </p:spTree>
    <p:extLst>
      <p:ext uri="{BB962C8B-B14F-4D97-AF65-F5344CB8AC3E}">
        <p14:creationId xmlns:p14="http://schemas.microsoft.com/office/powerpoint/2010/main" val="39729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Le </a:t>
            </a:r>
            <a:r>
              <a:rPr lang="it-IT" dirty="0" smtClean="0"/>
              <a:t>patologie organiche </a:t>
            </a:r>
            <a:r>
              <a:rPr lang="it-IT" dirty="0"/>
              <a:t>del </a:t>
            </a:r>
            <a:r>
              <a:rPr lang="it-IT" dirty="0" smtClean="0"/>
              <a:t>cane anziano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909454"/>
            <a:ext cx="8825659" cy="3110345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/>
              <a:t>I sintomi comportamentali </a:t>
            </a:r>
            <a:r>
              <a:rPr lang="it-IT" dirty="0" smtClean="0"/>
              <a:t>appaiono all’improvviso</a:t>
            </a:r>
            <a:r>
              <a:rPr lang="it-IT" dirty="0"/>
              <a:t>, evolvono senza cause</a:t>
            </a:r>
          </a:p>
          <a:p>
            <a:pPr marL="0" indent="0" algn="ctr">
              <a:buNone/>
            </a:pPr>
            <a:r>
              <a:rPr lang="it-IT" dirty="0"/>
              <a:t>a</a:t>
            </a:r>
            <a:r>
              <a:rPr lang="it-IT" dirty="0" smtClean="0"/>
              <a:t>pparenti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L’individuo emette </a:t>
            </a:r>
            <a:r>
              <a:rPr lang="it-IT" dirty="0" smtClean="0"/>
              <a:t>risposte </a:t>
            </a:r>
            <a:r>
              <a:rPr lang="it-IT" dirty="0"/>
              <a:t>incoerenti e </a:t>
            </a:r>
            <a:r>
              <a:rPr lang="it-IT" dirty="0" smtClean="0"/>
              <a:t>illogiche rispetto </a:t>
            </a:r>
            <a:r>
              <a:rPr lang="it-IT" dirty="0" smtClean="0"/>
              <a:t>ai normali comportamenti </a:t>
            </a:r>
            <a:r>
              <a:rPr lang="it-IT" dirty="0"/>
              <a:t>della </a:t>
            </a:r>
            <a:r>
              <a:rPr lang="it-IT" dirty="0" smtClean="0"/>
              <a:t>specie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Possiamo emettere </a:t>
            </a:r>
            <a:r>
              <a:rPr lang="it-IT" dirty="0"/>
              <a:t>la sola </a:t>
            </a:r>
            <a:r>
              <a:rPr lang="it-IT" i="1" dirty="0" smtClean="0"/>
              <a:t>Diagnosi Funzionale </a:t>
            </a:r>
            <a:r>
              <a:rPr lang="it-IT" dirty="0"/>
              <a:t>(stato patologico)</a:t>
            </a:r>
          </a:p>
        </p:txBody>
      </p:sp>
    </p:spTree>
    <p:extLst>
      <p:ext uri="{BB962C8B-B14F-4D97-AF65-F5344CB8AC3E}">
        <p14:creationId xmlns:p14="http://schemas.microsoft.com/office/powerpoint/2010/main" val="201756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/>
              <a:t>La scuola Francese ...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6354" y="3276167"/>
            <a:ext cx="5688760" cy="2324533"/>
          </a:xfrm>
        </p:spPr>
        <p:txBody>
          <a:bodyPr/>
          <a:lstStyle/>
          <a:p>
            <a:pPr algn="ctr"/>
            <a:endParaRPr lang="it-IT" dirty="0" smtClean="0"/>
          </a:p>
          <a:p>
            <a:r>
              <a:rPr lang="it-IT" dirty="0" smtClean="0"/>
              <a:t>Depressione da involuzione</a:t>
            </a:r>
          </a:p>
          <a:p>
            <a:r>
              <a:rPr lang="it-IT" dirty="0" smtClean="0"/>
              <a:t>Sindrome confusionale del cane anziano</a:t>
            </a:r>
          </a:p>
          <a:p>
            <a:r>
              <a:rPr lang="it-IT" dirty="0" smtClean="0"/>
              <a:t>Distimia del cane anziano</a:t>
            </a:r>
          </a:p>
          <a:p>
            <a:r>
              <a:rPr lang="it-IT" dirty="0" err="1" smtClean="0"/>
              <a:t>Iperaggressività</a:t>
            </a:r>
            <a:r>
              <a:rPr lang="it-IT" dirty="0" smtClean="0"/>
              <a:t> del cane anziano</a:t>
            </a:r>
          </a:p>
          <a:p>
            <a:pPr algn="ctr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88" y="2252445"/>
            <a:ext cx="31623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0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Depressione </a:t>
            </a:r>
            <a:r>
              <a:rPr lang="it-IT" dirty="0" smtClean="0"/>
              <a:t>da Involuzione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3441700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Co</a:t>
            </a:r>
            <a:r>
              <a:rPr lang="it-IT" i="1" dirty="0" smtClean="0"/>
              <a:t>lpisce maggiormente :</a:t>
            </a:r>
            <a:endParaRPr lang="it-IT" i="1" dirty="0"/>
          </a:p>
          <a:p>
            <a:pPr lvl="1"/>
            <a:r>
              <a:rPr lang="it-IT" dirty="0" smtClean="0"/>
              <a:t>I cani di età superiore a 7 anni</a:t>
            </a:r>
            <a:endParaRPr lang="it-IT" dirty="0"/>
          </a:p>
          <a:p>
            <a:pPr lvl="1"/>
            <a:r>
              <a:rPr lang="it-IT" dirty="0" smtClean="0"/>
              <a:t>sesso </a:t>
            </a:r>
            <a:r>
              <a:rPr lang="it-IT" dirty="0"/>
              <a:t>femminile</a:t>
            </a:r>
          </a:p>
          <a:p>
            <a:pPr lvl="1"/>
            <a:r>
              <a:rPr lang="it-IT" dirty="0" smtClean="0"/>
              <a:t>Fattori predisponenti: interruzione </a:t>
            </a:r>
            <a:r>
              <a:rPr lang="it-IT" dirty="0"/>
              <a:t>attività, </a:t>
            </a:r>
            <a:r>
              <a:rPr lang="it-IT" dirty="0" smtClean="0"/>
              <a:t>perturbazione socio </a:t>
            </a:r>
            <a:r>
              <a:rPr lang="it-IT" dirty="0"/>
              <a:t>- </a:t>
            </a:r>
            <a:r>
              <a:rPr lang="it-IT" dirty="0" smtClean="0"/>
              <a:t>affettiva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6260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Sintomatologia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/>
              <a:t>stato </a:t>
            </a:r>
            <a:r>
              <a:rPr lang="it-IT" dirty="0" smtClean="0"/>
              <a:t>depressivo cronico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4954" y="2396836"/>
            <a:ext cx="8825659" cy="41979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/>
              <a:t>Comportamento alimentare (</a:t>
            </a:r>
            <a:r>
              <a:rPr lang="it-IT" dirty="0" smtClean="0"/>
              <a:t>disoressia) 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Comportamento eliminatorio (eliminazione </a:t>
            </a:r>
            <a:r>
              <a:rPr lang="it-IT" dirty="0"/>
              <a:t>inappropriata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Il sonno (ansia ipnagogica, inversione del </a:t>
            </a:r>
            <a:r>
              <a:rPr lang="it-IT" dirty="0" smtClean="0"/>
              <a:t>ciclo, risvegli </a:t>
            </a:r>
            <a:r>
              <a:rPr lang="it-IT" dirty="0"/>
              <a:t>improvvisi/ enuresi, encopresi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Comportamento esploratorio (</a:t>
            </a:r>
            <a:r>
              <a:rPr lang="it-IT" dirty="0" smtClean="0"/>
              <a:t>apatia, crisi </a:t>
            </a:r>
            <a:r>
              <a:rPr lang="it-IT" dirty="0"/>
              <a:t>di panico in risposta a forti rumori </a:t>
            </a:r>
            <a:r>
              <a:rPr lang="it-IT" dirty="0" smtClean="0"/>
              <a:t>improvvisi/esplorazione </a:t>
            </a:r>
            <a:r>
              <a:rPr lang="it-IT" dirty="0"/>
              <a:t>orale, </a:t>
            </a:r>
            <a:r>
              <a:rPr lang="it-IT" dirty="0" err="1"/>
              <a:t>iperattaccamento</a:t>
            </a:r>
            <a:r>
              <a:rPr lang="it-IT" dirty="0"/>
              <a:t> secondario</a:t>
            </a:r>
            <a:r>
              <a:rPr lang="it-IT" dirty="0" smtClean="0"/>
              <a:t>)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Interazioni sociali (modificazione </a:t>
            </a:r>
            <a:r>
              <a:rPr lang="it-IT" dirty="0" smtClean="0"/>
              <a:t>della capacità </a:t>
            </a:r>
            <a:r>
              <a:rPr lang="it-IT" dirty="0"/>
              <a:t>di emettere e comprendere i messaggi </a:t>
            </a:r>
            <a:r>
              <a:rPr lang="it-IT" dirty="0" smtClean="0"/>
              <a:t>- alterazione </a:t>
            </a:r>
            <a:r>
              <a:rPr lang="it-IT" dirty="0"/>
              <a:t>della comunicazione -)</a:t>
            </a:r>
          </a:p>
        </p:txBody>
      </p:sp>
    </p:spTree>
    <p:extLst>
      <p:ext uri="{BB962C8B-B14F-4D97-AF65-F5344CB8AC3E}">
        <p14:creationId xmlns:p14="http://schemas.microsoft.com/office/powerpoint/2010/main" val="2375627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Sala riunioni 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327</TotalTime>
  <Words>829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Sala riunioni ione</vt:lpstr>
      <vt:lpstr>- Il cane anziano -</vt:lpstr>
      <vt:lpstr>L’invecchiamento fisiologico</vt:lpstr>
      <vt:lpstr>L’invecchiamento patologico</vt:lpstr>
      <vt:lpstr>Il processo patologico di involuzione</vt:lpstr>
      <vt:lpstr>La trilogia</vt:lpstr>
      <vt:lpstr>Le patologie organiche del cane anziano</vt:lpstr>
      <vt:lpstr>La scuola Francese ...</vt:lpstr>
      <vt:lpstr>La Depressione da Involuzione</vt:lpstr>
      <vt:lpstr>Sintomatologia  (stato depressivo cronico)</vt:lpstr>
      <vt:lpstr>Evoluzione e Prognosi</vt:lpstr>
      <vt:lpstr>La Sindrome Confusionale</vt:lpstr>
      <vt:lpstr>Sintomatologia</vt:lpstr>
      <vt:lpstr>Prognosi</vt:lpstr>
      <vt:lpstr>La disfunzione cognitiva </vt:lpstr>
      <vt:lpstr>Precocità</vt:lpstr>
      <vt:lpstr>Approccio multimodale</vt:lpstr>
      <vt:lpstr>Terapia farmacologica</vt:lpstr>
      <vt:lpstr>Farmaci</vt:lpstr>
      <vt:lpstr>Psicotropi</vt:lpstr>
      <vt:lpstr>Nutraceutici</vt:lpstr>
      <vt:lpstr>Feromoni</vt:lpstr>
      <vt:lpstr>Terapia cognitivo-relazionale</vt:lpstr>
      <vt:lpstr>Terapia cognitivo-relazionale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Il cane anziano -</dc:title>
  <dc:creator>Roberto Brini</dc:creator>
  <cp:lastModifiedBy>Roberto Brini</cp:lastModifiedBy>
  <cp:revision>68</cp:revision>
  <cp:lastPrinted>2015-11-15T21:02:42Z</cp:lastPrinted>
  <dcterms:created xsi:type="dcterms:W3CDTF">2015-11-09T21:10:37Z</dcterms:created>
  <dcterms:modified xsi:type="dcterms:W3CDTF">2015-11-29T19:56:42Z</dcterms:modified>
</cp:coreProperties>
</file>